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5" r:id="rId2"/>
    <p:sldId id="266" r:id="rId3"/>
    <p:sldId id="256" r:id="rId4"/>
    <p:sldId id="257" r:id="rId5"/>
    <p:sldId id="274" r:id="rId6"/>
    <p:sldId id="258" r:id="rId7"/>
    <p:sldId id="273" r:id="rId8"/>
    <p:sldId id="259" r:id="rId9"/>
    <p:sldId id="275" r:id="rId10"/>
    <p:sldId id="260" r:id="rId11"/>
    <p:sldId id="276" r:id="rId12"/>
    <p:sldId id="261" r:id="rId13"/>
    <p:sldId id="262" r:id="rId14"/>
    <p:sldId id="263" r:id="rId15"/>
    <p:sldId id="264" r:id="rId16"/>
    <p:sldId id="271" r:id="rId17"/>
    <p:sldId id="270"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8806C-1028-47CB-89DE-11FA025AD2DE}" type="datetimeFigureOut">
              <a:rPr lang="en-US" smtClean="0"/>
              <a:t>5/20/2013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F7906D-B7C6-4FE4-8012-9C6C1EFE3745}" type="slidenum">
              <a:rPr lang="en-US" smtClean="0"/>
              <a:t>‹#›</a:t>
            </a:fld>
            <a:endParaRPr lang="en-US"/>
          </a:p>
        </p:txBody>
      </p:sp>
    </p:spTree>
    <p:extLst>
      <p:ext uri="{BB962C8B-B14F-4D97-AF65-F5344CB8AC3E}">
        <p14:creationId xmlns:p14="http://schemas.microsoft.com/office/powerpoint/2010/main" val="2650557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F7906D-B7C6-4FE4-8012-9C6C1EFE3745}" type="slidenum">
              <a:rPr lang="en-US" smtClean="0"/>
              <a:t>6</a:t>
            </a:fld>
            <a:endParaRPr lang="en-US"/>
          </a:p>
        </p:txBody>
      </p:sp>
    </p:spTree>
    <p:extLst>
      <p:ext uri="{BB962C8B-B14F-4D97-AF65-F5344CB8AC3E}">
        <p14:creationId xmlns:p14="http://schemas.microsoft.com/office/powerpoint/2010/main" val="3116980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6E7E3-0282-46D1-9828-399AFAE72932}"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741317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6E7E3-0282-46D1-9828-399AFAE72932}"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400172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6E7E3-0282-46D1-9828-399AFAE72932}"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232955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6E7E3-0282-46D1-9828-399AFAE72932}"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246877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36E7E3-0282-46D1-9828-399AFAE72932}"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379439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36E7E3-0282-46D1-9828-399AFAE72932}"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389521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36E7E3-0282-46D1-9828-399AFAE72932}" type="datetimeFigureOut">
              <a:rPr lang="en-US" smtClean="0"/>
              <a:t>5/20/2013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736715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36E7E3-0282-46D1-9828-399AFAE72932}" type="datetimeFigureOut">
              <a:rPr lang="en-US" smtClean="0"/>
              <a:t>5/20/2013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26814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6E7E3-0282-46D1-9828-399AFAE72932}" type="datetimeFigureOut">
              <a:rPr lang="en-US" smtClean="0"/>
              <a:t>5/20/2013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2155016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36E7E3-0282-46D1-9828-399AFAE72932}"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98141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36E7E3-0282-46D1-9828-399AFAE72932}"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90E5B-7997-4012-8497-9331AC9041FC}" type="slidenum">
              <a:rPr lang="en-US" smtClean="0"/>
              <a:t>‹#›</a:t>
            </a:fld>
            <a:endParaRPr lang="en-US"/>
          </a:p>
        </p:txBody>
      </p:sp>
    </p:spTree>
    <p:extLst>
      <p:ext uri="{BB962C8B-B14F-4D97-AF65-F5344CB8AC3E}">
        <p14:creationId xmlns:p14="http://schemas.microsoft.com/office/powerpoint/2010/main" val="405822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36E7E3-0282-46D1-9828-399AFAE72932}" type="datetimeFigureOut">
              <a:rPr lang="en-US" smtClean="0"/>
              <a:t>5/20/2013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90E5B-7997-4012-8497-9331AC9041FC}" type="slidenum">
              <a:rPr lang="en-US" smtClean="0"/>
              <a:t>‹#›</a:t>
            </a:fld>
            <a:endParaRPr lang="en-US"/>
          </a:p>
        </p:txBody>
      </p:sp>
    </p:spTree>
    <p:extLst>
      <p:ext uri="{BB962C8B-B14F-4D97-AF65-F5344CB8AC3E}">
        <p14:creationId xmlns:p14="http://schemas.microsoft.com/office/powerpoint/2010/main" val="2769794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dhs.gov/" TargetMode="External"/><Relationship Id="rId2" Type="http://schemas.openxmlformats.org/officeDocument/2006/relationships/hyperlink" Target="http://www.cdc.gov/" TargetMode="External"/><Relationship Id="rId1" Type="http://schemas.openxmlformats.org/officeDocument/2006/relationships/slideLayout" Target="../slideLayouts/slideLayout2.xml"/><Relationship Id="rId6" Type="http://schemas.openxmlformats.org/officeDocument/2006/relationships/hyperlink" Target="http://nnsa.energy.gov/" TargetMode="External"/><Relationship Id="rId5" Type="http://schemas.openxmlformats.org/officeDocument/2006/relationships/hyperlink" Target="http://www.topgovernmentgrants.com/cfda.php?CFDANumber=93.889" TargetMode="External"/><Relationship Id="rId4" Type="http://schemas.openxmlformats.org/officeDocument/2006/relationships/hyperlink" Target="http://www.weather.gov/"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www.us-cert.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globalsecurity.org/security/ops/hsc-scen-5.htm" TargetMode="External"/><Relationship Id="rId13" Type="http://schemas.openxmlformats.org/officeDocument/2006/relationships/hyperlink" Target="http://www.globalsecurity.org/security/ops/hsc-scen-10.htm" TargetMode="External"/><Relationship Id="rId3" Type="http://schemas.openxmlformats.org/officeDocument/2006/relationships/hyperlink" Target="http://www.globalsecurity.org/security/ops/hsc-scen-2.htm" TargetMode="External"/><Relationship Id="rId7" Type="http://schemas.openxmlformats.org/officeDocument/2006/relationships/hyperlink" Target="http://www.globalsecurity.org/security/ops/hsc-scen-14.htm" TargetMode="External"/><Relationship Id="rId12" Type="http://schemas.openxmlformats.org/officeDocument/2006/relationships/hyperlink" Target="http://www.globalsecurity.org/security/ops/hsc-scen-9.htm" TargetMode="External"/><Relationship Id="rId2" Type="http://schemas.openxmlformats.org/officeDocument/2006/relationships/hyperlink" Target="http://www.globalsecurity.org/security/ops/hsc-scen-1.htm" TargetMode="External"/><Relationship Id="rId16" Type="http://schemas.openxmlformats.org/officeDocument/2006/relationships/hyperlink" Target="http://www.globalsecurity.org/security/ops/hsc-scen-15.htm" TargetMode="External"/><Relationship Id="rId1" Type="http://schemas.openxmlformats.org/officeDocument/2006/relationships/slideLayout" Target="../slideLayouts/slideLayout2.xml"/><Relationship Id="rId6" Type="http://schemas.openxmlformats.org/officeDocument/2006/relationships/hyperlink" Target="http://www.globalsecurity.org/security/ops/hsc-scen-13.htm" TargetMode="External"/><Relationship Id="rId11" Type="http://schemas.openxmlformats.org/officeDocument/2006/relationships/hyperlink" Target="http://www.globalsecurity.org/security/ops/hsc-scen-8.htm" TargetMode="External"/><Relationship Id="rId5" Type="http://schemas.openxmlformats.org/officeDocument/2006/relationships/hyperlink" Target="http://www.globalsecurity.org/security/ops/hsc-scen-4.htm" TargetMode="External"/><Relationship Id="rId15" Type="http://schemas.openxmlformats.org/officeDocument/2006/relationships/hyperlink" Target="http://www.globalsecurity.org/security/ops/hsc-scen-12.htm" TargetMode="External"/><Relationship Id="rId10" Type="http://schemas.openxmlformats.org/officeDocument/2006/relationships/hyperlink" Target="http://www.globalsecurity.org/security/ops/hsc-scen-7.htm" TargetMode="External"/><Relationship Id="rId4" Type="http://schemas.openxmlformats.org/officeDocument/2006/relationships/hyperlink" Target="http://www.globalsecurity.org/security/ops/hsc-scen-3.htm" TargetMode="External"/><Relationship Id="rId9" Type="http://schemas.openxmlformats.org/officeDocument/2006/relationships/hyperlink" Target="http://www.globalsecurity.org/security/ops/hsc-scen-6.htm" TargetMode="External"/><Relationship Id="rId14" Type="http://schemas.openxmlformats.org/officeDocument/2006/relationships/hyperlink" Target="http://www.globalsecurity.org/security/ops/hsc-scen-11.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chemeClr val="tx2"/>
                </a:solidFill>
              </a:rPr>
              <a:t>Homeland Security Planning Scenarios</a:t>
            </a:r>
            <a:endParaRPr lang="en-US" u="sng" dirty="0">
              <a:solidFill>
                <a:schemeClr val="tx2"/>
              </a:solidFill>
            </a:endParaRPr>
          </a:p>
        </p:txBody>
      </p:sp>
      <p:sp>
        <p:nvSpPr>
          <p:cNvPr id="3" name="Content Placeholder 2"/>
          <p:cNvSpPr>
            <a:spLocks noGrp="1"/>
          </p:cNvSpPr>
          <p:nvPr>
            <p:ph idx="1"/>
          </p:nvPr>
        </p:nvSpPr>
        <p:spPr/>
        <p:txBody>
          <a:bodyPr>
            <a:normAutofit fontScale="70000" lnSpcReduction="20000"/>
          </a:bodyPr>
          <a:lstStyle/>
          <a:p>
            <a:r>
              <a:rPr lang="en-US" dirty="0" smtClean="0"/>
              <a:t>The White House Homeland Security Council (HSC) - in partnership with the Department of Homeland Security (DHS), the federal interagency, and state and local homeland security agencies - developed fifteen all-hazards planning scenarios for use in national, federal, state, and local homeland security preparedness activities. These scenarios are designed to be the foundational structure for the development of national preparedness standards from which homeland security capabilities can be measured. While these scenarios reflect a rigorous analytical effort by federal, state, and local homeland security experts, it is recognized that refinement and revision over time may be necessary to ensure the scenarios remain accurate, represent the evolving all-hazards threat picture, and embody the capabilities necessary to respond to domestic incidents. </a:t>
            </a:r>
            <a:endParaRPr lang="en-US" dirty="0"/>
          </a:p>
        </p:txBody>
      </p:sp>
    </p:spTree>
    <p:extLst>
      <p:ext uri="{BB962C8B-B14F-4D97-AF65-F5344CB8AC3E}">
        <p14:creationId xmlns:p14="http://schemas.microsoft.com/office/powerpoint/2010/main" val="2991966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tx2"/>
                </a:solidFill>
                <a:latin typeface="Arial"/>
                <a:ea typeface="Times New Roman"/>
                <a:cs typeface="Times New Roman"/>
              </a:rPr>
              <a:t>4-Incident/Hazard </a:t>
            </a:r>
            <a:r>
              <a:rPr lang="en-US" sz="4000" b="1" u="sng" dirty="0">
                <a:solidFill>
                  <a:schemeClr val="tx2"/>
                </a:solidFill>
                <a:latin typeface="Arial"/>
                <a:ea typeface="Times New Roman"/>
                <a:cs typeface="Times New Roman"/>
              </a:rPr>
              <a:t>Mitigation</a:t>
            </a:r>
            <a:endParaRPr lang="en-US" sz="4000" u="sng" dirty="0">
              <a:solidFill>
                <a:schemeClr val="tx2"/>
              </a:solidFill>
            </a:endParaRPr>
          </a:p>
        </p:txBody>
      </p:sp>
      <p:sp>
        <p:nvSpPr>
          <p:cNvPr id="3" name="Content Placeholder 2"/>
          <p:cNvSpPr>
            <a:spLocks noGrp="1"/>
          </p:cNvSpPr>
          <p:nvPr>
            <p:ph idx="1"/>
          </p:nvPr>
        </p:nvSpPr>
        <p:spPr/>
        <p:txBody>
          <a:bodyPr>
            <a:normAutofit fontScale="85000" lnSpcReduction="10000"/>
          </a:bodyPr>
          <a:lstStyle/>
          <a:p>
            <a:pPr marL="1200150" marR="66675" indent="0" algn="just">
              <a:lnSpc>
                <a:spcPct val="115000"/>
              </a:lnSpc>
              <a:spcBef>
                <a:spcPts val="750"/>
              </a:spcBef>
              <a:spcAft>
                <a:spcPts val="1350"/>
              </a:spcAft>
              <a:buNone/>
            </a:pPr>
            <a:r>
              <a:rPr lang="en-US" b="1" dirty="0" smtClean="0">
                <a:solidFill>
                  <a:srgbClr val="FF0000"/>
                </a:solidFill>
                <a:effectLst/>
                <a:latin typeface="Arial"/>
                <a:ea typeface="Times New Roman"/>
                <a:cs typeface="Times New Roman"/>
              </a:rPr>
              <a:t>The ability to control, collect, and contain an incident at its source and to mitigate the magnitude of its </a:t>
            </a:r>
            <a:r>
              <a:rPr lang="en-US" b="1" dirty="0" smtClean="0">
                <a:solidFill>
                  <a:srgbClr val="FF0000"/>
                </a:solidFill>
                <a:effectLst/>
                <a:latin typeface="Arial"/>
                <a:ea typeface="Times New Roman"/>
                <a:cs typeface="Times New Roman"/>
              </a:rPr>
              <a:t>impact</a:t>
            </a:r>
            <a:r>
              <a:rPr lang="en-US" b="1" dirty="0" smtClean="0">
                <a:effectLst/>
                <a:latin typeface="Arial"/>
                <a:ea typeface="Times New Roman"/>
                <a:cs typeface="Times New Roman"/>
              </a:rPr>
              <a:t>(find what is wrong and how bad it is);</a:t>
            </a:r>
            <a:r>
              <a:rPr lang="en-US" b="1" dirty="0" smtClean="0">
                <a:solidFill>
                  <a:srgbClr val="FF0000"/>
                </a:solidFill>
                <a:effectLst/>
                <a:latin typeface="Arial"/>
                <a:ea typeface="Times New Roman"/>
                <a:cs typeface="Times New Roman"/>
              </a:rPr>
              <a:t> </a:t>
            </a:r>
            <a:r>
              <a:rPr lang="en-US" b="1" dirty="0" smtClean="0">
                <a:solidFill>
                  <a:srgbClr val="FF0000"/>
                </a:solidFill>
                <a:effectLst/>
                <a:latin typeface="Arial"/>
                <a:ea typeface="Times New Roman"/>
                <a:cs typeface="Times New Roman"/>
              </a:rPr>
              <a:t>this outcome also includes all response tasks conducted at the incident scene except those specifically associated with victim care. </a:t>
            </a:r>
            <a:r>
              <a:rPr lang="en-US" b="1" dirty="0" smtClean="0">
                <a:latin typeface="Arial"/>
                <a:ea typeface="Times New Roman"/>
                <a:cs typeface="Times New Roman"/>
              </a:rPr>
              <a:t>(what agencies need to help find what is wrong and how bad it is)</a:t>
            </a:r>
            <a:endParaRPr lang="en-US" sz="3600" b="1" dirty="0">
              <a:solidFill>
                <a:srgbClr val="FF0000"/>
              </a:solidFill>
              <a:ea typeface="Calibri"/>
              <a:cs typeface="Times New Roman"/>
            </a:endParaRPr>
          </a:p>
          <a:p>
            <a:endParaRPr lang="en-US" dirty="0"/>
          </a:p>
        </p:txBody>
      </p:sp>
    </p:spTree>
    <p:extLst>
      <p:ext uri="{BB962C8B-B14F-4D97-AF65-F5344CB8AC3E}">
        <p14:creationId xmlns:p14="http://schemas.microsoft.com/office/powerpoint/2010/main" val="3919406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Area 4</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18785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a:solidFill>
                  <a:schemeClr val="tx2"/>
                </a:solidFill>
                <a:latin typeface="Arial"/>
                <a:ea typeface="Times New Roman"/>
                <a:cs typeface="Times New Roman"/>
              </a:rPr>
              <a:t>Public Protection</a:t>
            </a:r>
            <a:endParaRPr lang="en-US" sz="4000" u="sng" dirty="0">
              <a:solidFill>
                <a:schemeClr val="tx2"/>
              </a:solidFill>
            </a:endParaRPr>
          </a:p>
        </p:txBody>
      </p:sp>
      <p:sp>
        <p:nvSpPr>
          <p:cNvPr id="3" name="Content Placeholder 2"/>
          <p:cNvSpPr>
            <a:spLocks noGrp="1"/>
          </p:cNvSpPr>
          <p:nvPr>
            <p:ph idx="1"/>
          </p:nvPr>
        </p:nvSpPr>
        <p:spPr/>
        <p:txBody>
          <a:bodyPr>
            <a:normAutofit fontScale="85000" lnSpcReduction="10000"/>
          </a:bodyPr>
          <a:lstStyle/>
          <a:p>
            <a:pPr marL="1200150" marR="66675" indent="0" algn="just">
              <a:lnSpc>
                <a:spcPct val="115000"/>
              </a:lnSpc>
              <a:spcBef>
                <a:spcPts val="750"/>
              </a:spcBef>
              <a:spcAft>
                <a:spcPts val="1350"/>
              </a:spcAft>
              <a:buNone/>
            </a:pPr>
            <a:r>
              <a:rPr lang="en-US" b="1" dirty="0" smtClean="0">
                <a:solidFill>
                  <a:srgbClr val="FF0000"/>
                </a:solidFill>
                <a:effectLst/>
                <a:latin typeface="Arial"/>
                <a:ea typeface="Times New Roman"/>
                <a:cs typeface="Times New Roman"/>
              </a:rPr>
              <a:t>The ability to provide initial warnings to the population at large and the population at risk, notifying people to shelter-</a:t>
            </a:r>
            <a:r>
              <a:rPr lang="en-US" b="1" dirty="0" err="1" smtClean="0">
                <a:solidFill>
                  <a:srgbClr val="FF0000"/>
                </a:solidFill>
                <a:effectLst/>
                <a:latin typeface="Arial"/>
                <a:ea typeface="Times New Roman"/>
                <a:cs typeface="Times New Roman"/>
              </a:rPr>
              <a:t>inplace</a:t>
            </a:r>
            <a:r>
              <a:rPr lang="en-US" b="1" dirty="0" smtClean="0">
                <a:solidFill>
                  <a:srgbClr val="FF0000"/>
                </a:solidFill>
                <a:effectLst/>
                <a:latin typeface="Arial"/>
                <a:ea typeface="Times New Roman"/>
                <a:cs typeface="Times New Roman"/>
              </a:rPr>
              <a:t> or evacuate; provide evacuee support (e.g., transportation for evacuees, reception center, sand shelters); protect schools and special populations; and manage traffic flow and access to the affected area.</a:t>
            </a:r>
            <a:endParaRPr lang="en-US" sz="3600" b="1" dirty="0">
              <a:solidFill>
                <a:srgbClr val="FF0000"/>
              </a:solidFill>
              <a:ea typeface="Calibri"/>
              <a:cs typeface="Times New Roman"/>
            </a:endParaRPr>
          </a:p>
          <a:p>
            <a:endParaRPr lang="en-US" dirty="0"/>
          </a:p>
        </p:txBody>
      </p:sp>
    </p:spTree>
    <p:extLst>
      <p:ext uri="{BB962C8B-B14F-4D97-AF65-F5344CB8AC3E}">
        <p14:creationId xmlns:p14="http://schemas.microsoft.com/office/powerpoint/2010/main" val="2191970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a:solidFill>
                  <a:schemeClr val="tx2"/>
                </a:solidFill>
                <a:latin typeface="Arial"/>
                <a:ea typeface="Times New Roman"/>
                <a:cs typeface="Times New Roman"/>
              </a:rPr>
              <a:t>Victim Care</a:t>
            </a:r>
            <a:r>
              <a:rPr lang="en-US" sz="4000" u="sng" dirty="0">
                <a:solidFill>
                  <a:schemeClr val="tx2"/>
                </a:solidFill>
                <a:latin typeface="Arial"/>
                <a:ea typeface="Times New Roman"/>
                <a:cs typeface="Times New Roman"/>
              </a:rPr>
              <a:t> </a:t>
            </a:r>
            <a:endParaRPr lang="en-US" sz="4000" u="sng" dirty="0">
              <a:solidFill>
                <a:schemeClr val="tx2"/>
              </a:solidFill>
            </a:endParaRPr>
          </a:p>
        </p:txBody>
      </p:sp>
      <p:sp>
        <p:nvSpPr>
          <p:cNvPr id="3" name="Content Placeholder 2"/>
          <p:cNvSpPr>
            <a:spLocks noGrp="1"/>
          </p:cNvSpPr>
          <p:nvPr>
            <p:ph idx="1"/>
          </p:nvPr>
        </p:nvSpPr>
        <p:spPr/>
        <p:txBody>
          <a:bodyPr>
            <a:normAutofit fontScale="85000" lnSpcReduction="20000"/>
          </a:bodyPr>
          <a:lstStyle/>
          <a:p>
            <a:pPr marL="1200150" marR="66675" indent="0" algn="just">
              <a:lnSpc>
                <a:spcPct val="115000"/>
              </a:lnSpc>
              <a:spcBef>
                <a:spcPts val="750"/>
              </a:spcBef>
              <a:spcAft>
                <a:spcPts val="1350"/>
              </a:spcAft>
              <a:buNone/>
            </a:pPr>
            <a:r>
              <a:rPr lang="en-US" sz="4000" b="1" dirty="0" smtClean="0">
                <a:solidFill>
                  <a:srgbClr val="FF0000"/>
                </a:solidFill>
                <a:effectLst/>
                <a:latin typeface="Arial"/>
                <a:ea typeface="Times New Roman"/>
                <a:cs typeface="Times New Roman"/>
              </a:rPr>
              <a:t>The ability to treat victims at the scene, transport patients, treat patients at a medical treatment facility, track patients, handle and track human remains, and provide tracking and security of patients‘ possessions and evidence </a:t>
            </a:r>
            <a:endParaRPr lang="en-US" sz="4000" b="1" dirty="0">
              <a:solidFill>
                <a:srgbClr val="FF0000"/>
              </a:solidFill>
              <a:ea typeface="Calibri"/>
              <a:cs typeface="Times New Roman"/>
            </a:endParaRPr>
          </a:p>
          <a:p>
            <a:endParaRPr lang="en-US" dirty="0"/>
          </a:p>
        </p:txBody>
      </p:sp>
    </p:spTree>
    <p:extLst>
      <p:ext uri="{BB962C8B-B14F-4D97-AF65-F5344CB8AC3E}">
        <p14:creationId xmlns:p14="http://schemas.microsoft.com/office/powerpoint/2010/main" val="3831830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a:solidFill>
                  <a:schemeClr val="tx2"/>
                </a:solidFill>
                <a:latin typeface="Arial"/>
                <a:ea typeface="Times New Roman"/>
                <a:cs typeface="Times New Roman"/>
              </a:rPr>
              <a:t>Investigation/Apprehension</a:t>
            </a:r>
            <a:endParaRPr lang="en-US" sz="4000" u="sng" dirty="0">
              <a:solidFill>
                <a:schemeClr val="tx2"/>
              </a:solidFill>
            </a:endParaRPr>
          </a:p>
        </p:txBody>
      </p:sp>
      <p:sp>
        <p:nvSpPr>
          <p:cNvPr id="3" name="Content Placeholder 2"/>
          <p:cNvSpPr>
            <a:spLocks noGrp="1"/>
          </p:cNvSpPr>
          <p:nvPr>
            <p:ph idx="1"/>
          </p:nvPr>
        </p:nvSpPr>
        <p:spPr/>
        <p:txBody>
          <a:bodyPr/>
          <a:lstStyle/>
          <a:p>
            <a:pPr marL="1200150" marR="66675" indent="0" algn="just">
              <a:lnSpc>
                <a:spcPct val="115000"/>
              </a:lnSpc>
              <a:spcBef>
                <a:spcPts val="750"/>
              </a:spcBef>
              <a:spcAft>
                <a:spcPts val="1350"/>
              </a:spcAft>
              <a:buNone/>
            </a:pPr>
            <a:r>
              <a:rPr lang="en-US" b="1" dirty="0" smtClean="0">
                <a:solidFill>
                  <a:srgbClr val="FF0000"/>
                </a:solidFill>
                <a:effectLst/>
                <a:latin typeface="Arial"/>
                <a:ea typeface="Times New Roman"/>
                <a:cs typeface="Times New Roman"/>
              </a:rPr>
              <a:t>The ability to investigate the cause and source of the attack; prevent secondary attacks; and identify, apprehend, and prosecute those responsible. </a:t>
            </a:r>
            <a:endParaRPr lang="en-US" sz="3600" b="1" dirty="0">
              <a:solidFill>
                <a:srgbClr val="FF0000"/>
              </a:solidFill>
              <a:ea typeface="Calibri"/>
              <a:cs typeface="Times New Roman"/>
            </a:endParaRPr>
          </a:p>
        </p:txBody>
      </p:sp>
    </p:spTree>
    <p:extLst>
      <p:ext uri="{BB962C8B-B14F-4D97-AF65-F5344CB8AC3E}">
        <p14:creationId xmlns:p14="http://schemas.microsoft.com/office/powerpoint/2010/main" val="1752566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a:solidFill>
                  <a:schemeClr val="tx2"/>
                </a:solidFill>
                <a:latin typeface="Arial"/>
                <a:ea typeface="Times New Roman"/>
                <a:cs typeface="Times New Roman"/>
              </a:rPr>
              <a:t>Recovery/Remediation</a:t>
            </a:r>
            <a:endParaRPr lang="en-US" sz="4000" u="sng" dirty="0">
              <a:solidFill>
                <a:schemeClr val="tx2"/>
              </a:solidFill>
            </a:endParaRPr>
          </a:p>
        </p:txBody>
      </p:sp>
      <p:sp>
        <p:nvSpPr>
          <p:cNvPr id="3" name="Content Placeholder 2"/>
          <p:cNvSpPr>
            <a:spLocks noGrp="1"/>
          </p:cNvSpPr>
          <p:nvPr>
            <p:ph idx="1"/>
          </p:nvPr>
        </p:nvSpPr>
        <p:spPr/>
        <p:txBody>
          <a:bodyPr>
            <a:normAutofit fontScale="92500" lnSpcReduction="20000"/>
          </a:bodyPr>
          <a:lstStyle/>
          <a:p>
            <a:pPr marL="1200150" marR="66675" indent="0" algn="just">
              <a:lnSpc>
                <a:spcPct val="115000"/>
              </a:lnSpc>
              <a:spcBef>
                <a:spcPts val="750"/>
              </a:spcBef>
              <a:spcAft>
                <a:spcPts val="1350"/>
              </a:spcAft>
              <a:buNone/>
            </a:pPr>
            <a:r>
              <a:rPr lang="en-US" b="1" dirty="0" smtClean="0">
                <a:solidFill>
                  <a:srgbClr val="FF0000"/>
                </a:solidFill>
                <a:effectLst/>
                <a:latin typeface="Arial"/>
                <a:ea typeface="Times New Roman"/>
                <a:cs typeface="Times New Roman"/>
              </a:rPr>
              <a:t>The ability to restore essential services, restore businesses and commerce, cleanup the environment and render the affected area safe, compensate victims, provide long-term mental health and other services to victims and the public, and restore a sense of well-being in the community .</a:t>
            </a:r>
            <a:endParaRPr lang="en-US" sz="3600" b="1" dirty="0">
              <a:solidFill>
                <a:srgbClr val="FF0000"/>
              </a:solidFill>
              <a:ea typeface="Calibri"/>
              <a:cs typeface="Times New Roman"/>
            </a:endParaRPr>
          </a:p>
          <a:p>
            <a:endParaRPr lang="en-US" dirty="0"/>
          </a:p>
        </p:txBody>
      </p:sp>
    </p:spTree>
    <p:extLst>
      <p:ext uri="{BB962C8B-B14F-4D97-AF65-F5344CB8AC3E}">
        <p14:creationId xmlns:p14="http://schemas.microsoft.com/office/powerpoint/2010/main" val="1455953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87962"/>
          </a:xfrm>
        </p:spPr>
        <p:txBody>
          <a:bodyPr>
            <a:normAutofit/>
          </a:bodyPr>
          <a:lstStyle/>
          <a:p>
            <a:r>
              <a:rPr lang="en-US" dirty="0" smtClean="0"/>
              <a:t>WEBSITES THAT MAY BE HELPFUL TO YOU.</a:t>
            </a:r>
            <a:endParaRPr lang="en-US" dirty="0"/>
          </a:p>
        </p:txBody>
      </p:sp>
    </p:spTree>
    <p:extLst>
      <p:ext uri="{BB962C8B-B14F-4D97-AF65-F5344CB8AC3E}">
        <p14:creationId xmlns:p14="http://schemas.microsoft.com/office/powerpoint/2010/main" val="1070033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5715000"/>
          </a:xfrm>
        </p:spPr>
        <p:txBody>
          <a:bodyPr>
            <a:normAutofit/>
          </a:bodyPr>
          <a:lstStyle/>
          <a:p>
            <a:r>
              <a:rPr lang="en-US" dirty="0" smtClean="0">
                <a:hlinkClick r:id="rId2"/>
              </a:rPr>
              <a:t>http://www.cdc.gov/</a:t>
            </a:r>
            <a:r>
              <a:rPr lang="en-US" dirty="0" smtClean="0"/>
              <a:t> = Center for Disease Control  </a:t>
            </a:r>
          </a:p>
          <a:p>
            <a:r>
              <a:rPr lang="en-US" dirty="0" smtClean="0">
                <a:hlinkClick r:id="rId3"/>
              </a:rPr>
              <a:t>http</a:t>
            </a:r>
            <a:r>
              <a:rPr lang="en-US" dirty="0">
                <a:hlinkClick r:id="rId3"/>
              </a:rPr>
              <a:t>://www.dhs.gov</a:t>
            </a:r>
            <a:r>
              <a:rPr lang="en-US" dirty="0" smtClean="0">
                <a:hlinkClick r:id="rId3"/>
              </a:rPr>
              <a:t>/</a:t>
            </a:r>
            <a:r>
              <a:rPr lang="en-US" dirty="0" smtClean="0"/>
              <a:t> =Homeland Security </a:t>
            </a:r>
          </a:p>
          <a:p>
            <a:r>
              <a:rPr lang="en-US" dirty="0" smtClean="0">
                <a:hlinkClick r:id="rId4"/>
              </a:rPr>
              <a:t>http</a:t>
            </a:r>
            <a:r>
              <a:rPr lang="en-US" dirty="0">
                <a:hlinkClick r:id="rId4"/>
              </a:rPr>
              <a:t>://www.weather.gov</a:t>
            </a:r>
            <a:r>
              <a:rPr lang="en-US" dirty="0" smtClean="0">
                <a:hlinkClick r:id="rId4"/>
              </a:rPr>
              <a:t>/</a:t>
            </a:r>
            <a:r>
              <a:rPr lang="en-US" dirty="0" smtClean="0"/>
              <a:t> =National Weather Service</a:t>
            </a:r>
            <a:endParaRPr lang="en-US" dirty="0"/>
          </a:p>
          <a:p>
            <a:r>
              <a:rPr lang="en-US" dirty="0">
                <a:hlinkClick r:id="rId5"/>
              </a:rPr>
              <a:t>http://</a:t>
            </a:r>
            <a:r>
              <a:rPr lang="en-US" dirty="0" smtClean="0">
                <a:hlinkClick r:id="rId5"/>
              </a:rPr>
              <a:t>www.topgovernmentgrants.com/cfda.php?CFDANumber=93.889</a:t>
            </a:r>
            <a:r>
              <a:rPr lang="en-US" dirty="0" smtClean="0"/>
              <a:t> =National Bioterrorism  Hospital Preparedness Program</a:t>
            </a:r>
          </a:p>
          <a:p>
            <a:r>
              <a:rPr lang="en-US" dirty="0">
                <a:hlinkClick r:id="rId6"/>
              </a:rPr>
              <a:t>http://nnsa.energy.gov</a:t>
            </a:r>
            <a:r>
              <a:rPr lang="en-US" dirty="0" smtClean="0">
                <a:hlinkClick r:id="rId6"/>
              </a:rPr>
              <a:t>/</a:t>
            </a:r>
            <a:r>
              <a:rPr lang="en-US" dirty="0" smtClean="0"/>
              <a:t> = National Nuclear Security Administration</a:t>
            </a:r>
          </a:p>
        </p:txBody>
      </p:sp>
    </p:spTree>
    <p:extLst>
      <p:ext uri="{BB962C8B-B14F-4D97-AF65-F5344CB8AC3E}">
        <p14:creationId xmlns:p14="http://schemas.microsoft.com/office/powerpoint/2010/main" val="1561420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hlinkClick r:id="rId2"/>
              </a:rPr>
              <a:t>http://www.us-cert.gov</a:t>
            </a:r>
            <a:r>
              <a:rPr lang="en-US" dirty="0" smtClean="0">
                <a:hlinkClick r:id="rId2"/>
              </a:rPr>
              <a:t>/</a:t>
            </a:r>
            <a:r>
              <a:rPr lang="en-US" dirty="0" smtClean="0"/>
              <a:t>  = United States Computer Emergency </a:t>
            </a:r>
            <a:r>
              <a:rPr lang="en-US" dirty="0" err="1" smtClean="0"/>
              <a:t>Rediness</a:t>
            </a:r>
            <a:r>
              <a:rPr lang="en-US" dirty="0" smtClean="0"/>
              <a:t> Team</a:t>
            </a:r>
            <a:endParaRPr lang="en-US" dirty="0"/>
          </a:p>
        </p:txBody>
      </p:sp>
    </p:spTree>
    <p:extLst>
      <p:ext uri="{BB962C8B-B14F-4D97-AF65-F5344CB8AC3E}">
        <p14:creationId xmlns:p14="http://schemas.microsoft.com/office/powerpoint/2010/main" val="3155075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Homeland Security Disaster Scenarios</a:t>
            </a:r>
            <a:endParaRPr lang="en-US" dirty="0"/>
          </a:p>
        </p:txBody>
      </p:sp>
      <p:sp>
        <p:nvSpPr>
          <p:cNvPr id="3" name="Content Placeholder 2"/>
          <p:cNvSpPr>
            <a:spLocks noGrp="1"/>
          </p:cNvSpPr>
          <p:nvPr>
            <p:ph idx="1"/>
          </p:nvPr>
        </p:nvSpPr>
        <p:spPr>
          <a:xfrm>
            <a:off x="533400" y="1600200"/>
            <a:ext cx="3200400" cy="4678363"/>
          </a:xfrm>
        </p:spPr>
        <p:txBody>
          <a:bodyPr>
            <a:normAutofit fontScale="70000" lnSpcReduction="20000"/>
          </a:bodyPr>
          <a:lstStyle/>
          <a:p>
            <a:pPr marL="0" indent="0">
              <a:buNone/>
            </a:pPr>
            <a:r>
              <a:rPr lang="en-US" b="1" dirty="0" smtClean="0"/>
              <a:t>Nuclear Detonation</a:t>
            </a:r>
            <a:br>
              <a:rPr lang="en-US" b="1" dirty="0" smtClean="0"/>
            </a:br>
            <a:r>
              <a:rPr lang="en-US" b="1" dirty="0" smtClean="0">
                <a:hlinkClick r:id="rId2" action="ppaction://hlinkfile"/>
              </a:rPr>
              <a:t>10-Kiloton Improvised Nuclear Device</a:t>
            </a:r>
            <a:r>
              <a:rPr lang="en-US" b="1" dirty="0" smtClean="0"/>
              <a:t> </a:t>
            </a:r>
            <a:br>
              <a:rPr lang="en-US" b="1" dirty="0" smtClean="0"/>
            </a:br>
            <a:r>
              <a:rPr lang="en-US" b="1" dirty="0" smtClean="0"/>
              <a:t/>
            </a:r>
            <a:br>
              <a:rPr lang="en-US" b="1" dirty="0" smtClean="0"/>
            </a:br>
            <a:r>
              <a:rPr lang="en-US" b="1" dirty="0" smtClean="0"/>
              <a:t>Biological Attack &amp; Disease Outbreak</a:t>
            </a:r>
            <a:br>
              <a:rPr lang="en-US" b="1" dirty="0" smtClean="0"/>
            </a:br>
            <a:r>
              <a:rPr lang="en-US" b="1" dirty="0" smtClean="0">
                <a:hlinkClick r:id="rId3" action="ppaction://hlinkfile"/>
              </a:rPr>
              <a:t>Aerosol Anthrax</a:t>
            </a:r>
            <a:endParaRPr lang="en-US" b="1" dirty="0"/>
          </a:p>
          <a:p>
            <a:pPr marL="0" indent="0">
              <a:buNone/>
            </a:pPr>
            <a:r>
              <a:rPr lang="en-US" b="1" dirty="0" smtClean="0"/>
              <a:t> </a:t>
            </a:r>
            <a:r>
              <a:rPr lang="en-US" b="1" dirty="0" smtClean="0">
                <a:hlinkClick r:id="rId4" action="ppaction://hlinkfile"/>
              </a:rPr>
              <a:t>Pandemic Influenza</a:t>
            </a:r>
            <a:endParaRPr lang="en-US" b="1" dirty="0"/>
          </a:p>
          <a:p>
            <a:pPr marL="0" indent="0">
              <a:buNone/>
            </a:pPr>
            <a:r>
              <a:rPr lang="en-US" b="1" dirty="0" smtClean="0"/>
              <a:t> </a:t>
            </a:r>
            <a:r>
              <a:rPr lang="en-US" b="1" dirty="0" smtClean="0">
                <a:hlinkClick r:id="rId5" action="ppaction://hlinkfile"/>
              </a:rPr>
              <a:t>Plague</a:t>
            </a:r>
            <a:endParaRPr lang="en-US" b="1" dirty="0"/>
          </a:p>
          <a:p>
            <a:pPr marL="0" indent="0">
              <a:buNone/>
            </a:pPr>
            <a:r>
              <a:rPr lang="en-US" b="1" dirty="0" smtClean="0"/>
              <a:t> </a:t>
            </a:r>
            <a:r>
              <a:rPr lang="en-US" b="1" dirty="0" smtClean="0">
                <a:hlinkClick r:id="rId6" action="ppaction://hlinkfile"/>
              </a:rPr>
              <a:t>Food Contamination</a:t>
            </a:r>
            <a:endParaRPr lang="en-US" b="1" dirty="0" smtClean="0"/>
          </a:p>
          <a:p>
            <a:pPr marL="0" indent="0">
              <a:buNone/>
            </a:pPr>
            <a:r>
              <a:rPr lang="en-US" b="1" dirty="0" smtClean="0"/>
              <a:t> </a:t>
            </a:r>
            <a:r>
              <a:rPr lang="en-US" b="1" dirty="0" smtClean="0">
                <a:hlinkClick r:id="rId7" action="ppaction://hlinkfile"/>
              </a:rPr>
              <a:t>Foreign Animal Disease (Foot and Mouth Disease)</a:t>
            </a:r>
            <a:r>
              <a:rPr lang="en-US" b="1" dirty="0" smtClean="0"/>
              <a:t> </a:t>
            </a:r>
            <a:br>
              <a:rPr lang="en-US" b="1" dirty="0" smtClean="0"/>
            </a:br>
            <a:r>
              <a:rPr lang="en-US" b="1" dirty="0" smtClean="0"/>
              <a:t/>
            </a:r>
            <a:br>
              <a:rPr lang="en-US" b="1" dirty="0" smtClean="0"/>
            </a:br>
            <a:endParaRPr lang="en-US" dirty="0"/>
          </a:p>
        </p:txBody>
      </p:sp>
      <p:sp>
        <p:nvSpPr>
          <p:cNvPr id="7" name="Content Placeholder 2"/>
          <p:cNvSpPr txBox="1">
            <a:spLocks/>
          </p:cNvSpPr>
          <p:nvPr/>
        </p:nvSpPr>
        <p:spPr>
          <a:xfrm>
            <a:off x="4724400" y="1295400"/>
            <a:ext cx="3657600" cy="4983163"/>
          </a:xfrm>
          <a:prstGeom prst="rect">
            <a:avLst/>
          </a:prstGeom>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smtClean="0"/>
              <a:t/>
            </a:r>
            <a:br>
              <a:rPr lang="en-US" b="1" dirty="0" smtClean="0"/>
            </a:br>
            <a:r>
              <a:rPr lang="en-US" sz="4200" b="1" dirty="0" smtClean="0"/>
              <a:t>Chemical Attack</a:t>
            </a:r>
            <a:br>
              <a:rPr lang="en-US" sz="4200" b="1" dirty="0" smtClean="0"/>
            </a:br>
            <a:r>
              <a:rPr lang="en-US" sz="4200" b="1" dirty="0" smtClean="0">
                <a:hlinkClick r:id="rId8" action="ppaction://hlinkfile"/>
              </a:rPr>
              <a:t>Blister Agent</a:t>
            </a:r>
            <a:endParaRPr lang="en-US" sz="4200" b="1" dirty="0" smtClean="0"/>
          </a:p>
          <a:p>
            <a:pPr marL="0" indent="0">
              <a:buFont typeface="Arial" pitchFamily="34" charset="0"/>
              <a:buNone/>
            </a:pPr>
            <a:r>
              <a:rPr lang="en-US" sz="4200" b="1" dirty="0" smtClean="0">
                <a:hlinkClick r:id="rId9" action="ppaction://hlinkfile"/>
              </a:rPr>
              <a:t>Toxic Industrial Chemicals</a:t>
            </a:r>
            <a:r>
              <a:rPr lang="en-US" sz="4200" b="1" dirty="0" smtClean="0"/>
              <a:t> </a:t>
            </a:r>
          </a:p>
          <a:p>
            <a:pPr marL="0" indent="0">
              <a:buFont typeface="Arial" pitchFamily="34" charset="0"/>
              <a:buNone/>
            </a:pPr>
            <a:r>
              <a:rPr lang="en-US" sz="4200" b="1" dirty="0" smtClean="0">
                <a:hlinkClick r:id="rId10" action="ppaction://hlinkfile"/>
              </a:rPr>
              <a:t>Nerve Agent</a:t>
            </a:r>
            <a:r>
              <a:rPr lang="en-US" sz="4200" b="1" dirty="0" smtClean="0"/>
              <a:t> </a:t>
            </a:r>
          </a:p>
          <a:p>
            <a:pPr marL="0" indent="0">
              <a:buFont typeface="Arial" pitchFamily="34" charset="0"/>
              <a:buNone/>
            </a:pPr>
            <a:r>
              <a:rPr lang="en-US" sz="4200" b="1" dirty="0" smtClean="0">
                <a:hlinkClick r:id="rId11" action="ppaction://hlinkfile"/>
              </a:rPr>
              <a:t>Chlorine Tank Explosion</a:t>
            </a:r>
            <a:r>
              <a:rPr lang="en-US" sz="4200" b="1" dirty="0" smtClean="0"/>
              <a:t> </a:t>
            </a:r>
            <a:br>
              <a:rPr lang="en-US" sz="4200" b="1" dirty="0" smtClean="0"/>
            </a:br>
            <a:r>
              <a:rPr lang="en-US" sz="4200" b="1" dirty="0" smtClean="0"/>
              <a:t/>
            </a:r>
            <a:br>
              <a:rPr lang="en-US" sz="4200" b="1" dirty="0" smtClean="0"/>
            </a:br>
            <a:r>
              <a:rPr lang="en-US" sz="4200" b="1" dirty="0" smtClean="0"/>
              <a:t>Natural Disaster</a:t>
            </a:r>
            <a:br>
              <a:rPr lang="en-US" sz="4200" b="1" dirty="0" smtClean="0"/>
            </a:br>
            <a:r>
              <a:rPr lang="en-US" sz="4200" b="1" dirty="0" smtClean="0">
                <a:hlinkClick r:id="rId12" action="ppaction://hlinkfile"/>
              </a:rPr>
              <a:t>Natural Disaster - Major Earthquake</a:t>
            </a:r>
            <a:r>
              <a:rPr lang="en-US" sz="4200" b="1" dirty="0" smtClean="0"/>
              <a:t> </a:t>
            </a:r>
          </a:p>
          <a:p>
            <a:pPr marL="0" indent="0">
              <a:buFont typeface="Arial" pitchFamily="34" charset="0"/>
              <a:buNone/>
            </a:pPr>
            <a:r>
              <a:rPr lang="en-US" sz="4200" b="1" dirty="0" smtClean="0">
                <a:hlinkClick r:id="rId13" action="ppaction://hlinkfile"/>
              </a:rPr>
              <a:t>Natural Disaster - Major Hurricane</a:t>
            </a:r>
            <a:r>
              <a:rPr lang="en-US" sz="4200" b="1" dirty="0" smtClean="0"/>
              <a:t> </a:t>
            </a:r>
            <a:br>
              <a:rPr lang="en-US" sz="4200" b="1" dirty="0" smtClean="0"/>
            </a:br>
            <a:r>
              <a:rPr lang="en-US" sz="4200" b="1" dirty="0" smtClean="0"/>
              <a:t/>
            </a:r>
            <a:br>
              <a:rPr lang="en-US" sz="4200" b="1" dirty="0" smtClean="0"/>
            </a:br>
            <a:r>
              <a:rPr lang="en-US" sz="4200" b="1" dirty="0" smtClean="0"/>
              <a:t>Radiological Attack</a:t>
            </a:r>
            <a:br>
              <a:rPr lang="en-US" sz="4200" b="1" dirty="0" smtClean="0"/>
            </a:br>
            <a:r>
              <a:rPr lang="en-US" sz="4200" b="1" dirty="0" smtClean="0">
                <a:hlinkClick r:id="rId14" action="ppaction://hlinkfile"/>
              </a:rPr>
              <a:t>Radiological Dispersal Devices</a:t>
            </a:r>
            <a:r>
              <a:rPr lang="en-US" sz="4200" b="1" dirty="0" smtClean="0"/>
              <a:t> </a:t>
            </a:r>
            <a:br>
              <a:rPr lang="en-US" sz="4200" b="1" dirty="0" smtClean="0"/>
            </a:br>
            <a:r>
              <a:rPr lang="en-US" sz="4200" b="1" dirty="0" smtClean="0"/>
              <a:t/>
            </a:r>
            <a:br>
              <a:rPr lang="en-US" sz="4200" b="1" dirty="0" smtClean="0"/>
            </a:br>
            <a:r>
              <a:rPr lang="en-US" sz="4200" b="1" dirty="0" smtClean="0"/>
              <a:t>Explosives Attack</a:t>
            </a:r>
            <a:br>
              <a:rPr lang="en-US" sz="4200" b="1" dirty="0" smtClean="0"/>
            </a:br>
            <a:r>
              <a:rPr lang="en-US" sz="4200" b="1" dirty="0" smtClean="0">
                <a:hlinkClick r:id="rId15" action="ppaction://hlinkfile"/>
              </a:rPr>
              <a:t>Bombing Using Improvised Explosive Device</a:t>
            </a:r>
            <a:r>
              <a:rPr lang="en-US" sz="4200" b="1" dirty="0" smtClean="0"/>
              <a:t> </a:t>
            </a:r>
            <a:br>
              <a:rPr lang="en-US" sz="4200" b="1" dirty="0" smtClean="0"/>
            </a:br>
            <a:r>
              <a:rPr lang="en-US" sz="4200" b="1" dirty="0" smtClean="0"/>
              <a:t/>
            </a:r>
            <a:br>
              <a:rPr lang="en-US" sz="4200" b="1" dirty="0" smtClean="0"/>
            </a:br>
            <a:r>
              <a:rPr lang="en-US" sz="4200" b="1" dirty="0" smtClean="0"/>
              <a:t>Cyber Attack</a:t>
            </a:r>
            <a:br>
              <a:rPr lang="en-US" sz="4200" b="1" dirty="0" smtClean="0"/>
            </a:br>
            <a:r>
              <a:rPr lang="en-US" sz="4200" b="1" dirty="0" smtClean="0">
                <a:hlinkClick r:id="rId16" action="ppaction://hlinkfile"/>
              </a:rPr>
              <a:t>Cyber Attack</a:t>
            </a:r>
            <a:r>
              <a:rPr lang="en-US" sz="4200" b="1" dirty="0" smtClean="0"/>
              <a:t> </a:t>
            </a:r>
            <a:br>
              <a:rPr lang="en-US" sz="4200" b="1" dirty="0" smtClean="0"/>
            </a:br>
            <a:r>
              <a:rPr lang="en-US" sz="4200" b="1" dirty="0" smtClean="0"/>
              <a:t/>
            </a:r>
            <a:br>
              <a:rPr lang="en-US" sz="4200" b="1" dirty="0" smtClean="0"/>
            </a:br>
            <a:endParaRPr lang="en-US" sz="4200" b="1" dirty="0"/>
          </a:p>
        </p:txBody>
      </p:sp>
    </p:spTree>
    <p:extLst>
      <p:ext uri="{BB962C8B-B14F-4D97-AF65-F5344CB8AC3E}">
        <p14:creationId xmlns:p14="http://schemas.microsoft.com/office/powerpoint/2010/main" val="3822985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7772400" cy="1470025"/>
          </a:xfrm>
        </p:spPr>
        <p:txBody>
          <a:bodyPr/>
          <a:lstStyle/>
          <a:p>
            <a:r>
              <a:rPr lang="en-US" b="1" dirty="0" smtClean="0">
                <a:solidFill>
                  <a:schemeClr val="tx2"/>
                </a:solidFill>
              </a:rPr>
              <a:t>MISSION AREAS</a:t>
            </a:r>
            <a:endParaRPr lang="en-US" b="1" dirty="0">
              <a:solidFill>
                <a:schemeClr val="tx2"/>
              </a:solidFill>
            </a:endParaRPr>
          </a:p>
        </p:txBody>
      </p:sp>
      <p:sp>
        <p:nvSpPr>
          <p:cNvPr id="3" name="Subtitle 2"/>
          <p:cNvSpPr>
            <a:spLocks noGrp="1"/>
          </p:cNvSpPr>
          <p:nvPr>
            <p:ph type="subTitle" idx="1"/>
          </p:nvPr>
        </p:nvSpPr>
        <p:spPr>
          <a:xfrm>
            <a:off x="1295400" y="2286000"/>
            <a:ext cx="6400800" cy="1752600"/>
          </a:xfrm>
        </p:spPr>
        <p:txBody>
          <a:bodyPr>
            <a:normAutofit fontScale="70000" lnSpcReduction="20000"/>
          </a:bodyPr>
          <a:lstStyle/>
          <a:p>
            <a:r>
              <a:rPr lang="en-US" sz="4800" b="1" dirty="0" smtClean="0">
                <a:solidFill>
                  <a:srgbClr val="FF0000"/>
                </a:solidFill>
              </a:rPr>
              <a:t>The following Mission Areas were used to assist in scoping the response requirements generated by the scenarios. </a:t>
            </a:r>
          </a:p>
          <a:p>
            <a:endParaRPr lang="en-US" dirty="0"/>
          </a:p>
        </p:txBody>
      </p:sp>
    </p:spTree>
    <p:extLst>
      <p:ext uri="{BB962C8B-B14F-4D97-AF65-F5344CB8AC3E}">
        <p14:creationId xmlns:p14="http://schemas.microsoft.com/office/powerpoint/2010/main" val="1493614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200"/>
            <a:ext cx="6858000" cy="4495800"/>
          </a:xfrm>
        </p:spPr>
        <p:txBody>
          <a:bodyPr>
            <a:normAutofit fontScale="90000"/>
          </a:bodyPr>
          <a:lstStyle/>
          <a:p>
            <a:pPr marL="1543050" marR="66675" algn="l">
              <a:lnSpc>
                <a:spcPct val="115000"/>
              </a:lnSpc>
              <a:spcBef>
                <a:spcPts val="750"/>
              </a:spcBef>
              <a:spcAft>
                <a:spcPts val="1350"/>
              </a:spcAft>
            </a:pPr>
            <a:r>
              <a:rPr lang="en-US" b="1" dirty="0" smtClean="0">
                <a:solidFill>
                  <a:srgbClr val="FF0000"/>
                </a:solidFill>
                <a:effectLst/>
                <a:latin typeface="Arial"/>
                <a:ea typeface="Times New Roman"/>
                <a:cs typeface="Times New Roman"/>
              </a:rPr>
              <a:t>The ability to </a:t>
            </a:r>
            <a:r>
              <a:rPr lang="en-US" b="1" dirty="0" smtClean="0">
                <a:solidFill>
                  <a:srgbClr val="FF0000"/>
                </a:solidFill>
                <a:effectLst/>
                <a:latin typeface="Arial"/>
                <a:ea typeface="Times New Roman"/>
                <a:cs typeface="Times New Roman"/>
              </a:rPr>
              <a:t>prevent </a:t>
            </a:r>
            <a:r>
              <a:rPr lang="en-US" b="1" dirty="0" smtClean="0">
                <a:effectLst/>
                <a:latin typeface="Arial"/>
                <a:ea typeface="Times New Roman"/>
                <a:cs typeface="Times New Roman"/>
              </a:rPr>
              <a:t>(stop)</a:t>
            </a:r>
            <a:r>
              <a:rPr lang="en-US" b="1" dirty="0" smtClean="0">
                <a:solidFill>
                  <a:srgbClr val="FF0000"/>
                </a:solidFill>
                <a:effectLst/>
                <a:latin typeface="Arial"/>
                <a:ea typeface="Times New Roman"/>
                <a:cs typeface="Times New Roman"/>
              </a:rPr>
              <a:t>, deter</a:t>
            </a:r>
            <a:r>
              <a:rPr lang="en-US" b="1" dirty="0" smtClean="0">
                <a:effectLst/>
                <a:latin typeface="Arial"/>
                <a:ea typeface="Times New Roman"/>
                <a:cs typeface="Times New Roman"/>
              </a:rPr>
              <a:t>(stop it very quickly after it starts)</a:t>
            </a:r>
            <a:r>
              <a:rPr lang="en-US" b="1" dirty="0" smtClean="0">
                <a:solidFill>
                  <a:srgbClr val="FF0000"/>
                </a:solidFill>
                <a:effectLst/>
                <a:latin typeface="Arial"/>
                <a:ea typeface="Times New Roman"/>
                <a:cs typeface="Times New Roman"/>
              </a:rPr>
              <a:t>, </a:t>
            </a:r>
            <a:r>
              <a:rPr lang="en-US" b="1" dirty="0" smtClean="0">
                <a:solidFill>
                  <a:srgbClr val="FF0000"/>
                </a:solidFill>
                <a:effectLst/>
                <a:latin typeface="Arial"/>
                <a:ea typeface="Times New Roman"/>
                <a:cs typeface="Times New Roman"/>
              </a:rPr>
              <a:t>or protect against terrorist actions.</a:t>
            </a:r>
            <a:r>
              <a:rPr lang="en-US" dirty="0">
                <a:solidFill>
                  <a:srgbClr val="FF0000"/>
                </a:solidFill>
                <a:ea typeface="Calibri"/>
                <a:cs typeface="Times New Roman"/>
              </a:rPr>
              <a:t/>
            </a:r>
            <a:br>
              <a:rPr lang="en-US" dirty="0">
                <a:solidFill>
                  <a:srgbClr val="FF0000"/>
                </a:solidFill>
                <a:ea typeface="Calibri"/>
                <a:cs typeface="Times New Roman"/>
              </a:rPr>
            </a:br>
            <a:endParaRPr lang="en-US" dirty="0">
              <a:solidFill>
                <a:srgbClr val="FF0000"/>
              </a:solidFill>
            </a:endParaRPr>
          </a:p>
        </p:txBody>
      </p:sp>
      <p:sp>
        <p:nvSpPr>
          <p:cNvPr id="4" name="TextBox 3"/>
          <p:cNvSpPr txBox="1"/>
          <p:nvPr/>
        </p:nvSpPr>
        <p:spPr>
          <a:xfrm>
            <a:off x="346364" y="152400"/>
            <a:ext cx="8458200" cy="1323439"/>
          </a:xfrm>
          <a:prstGeom prst="rect">
            <a:avLst/>
          </a:prstGeom>
          <a:noFill/>
        </p:spPr>
        <p:txBody>
          <a:bodyPr wrap="square" rtlCol="0">
            <a:spAutoFit/>
          </a:bodyPr>
          <a:lstStyle/>
          <a:p>
            <a:r>
              <a:rPr lang="en-US" sz="4000" b="1" u="sng" dirty="0" smtClean="0">
                <a:solidFill>
                  <a:schemeClr val="tx2"/>
                </a:solidFill>
                <a:latin typeface="Arial" pitchFamily="34" charset="0"/>
                <a:cs typeface="Arial" pitchFamily="34" charset="0"/>
              </a:rPr>
              <a:t>1-Prevention/Deterrence/Protection</a:t>
            </a:r>
            <a:endParaRPr lang="en-US" sz="4000" b="1" u="sng"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1931899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over Mission area 1</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69252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solidFill>
                  <a:schemeClr val="tx2"/>
                </a:solidFill>
                <a:latin typeface="Arial"/>
                <a:ea typeface="Times New Roman"/>
                <a:cs typeface="Times New Roman"/>
              </a:rPr>
              <a:t>2-Emergency </a:t>
            </a:r>
            <a:r>
              <a:rPr lang="en-US" sz="4000" b="1" u="sng" dirty="0">
                <a:solidFill>
                  <a:schemeClr val="tx2"/>
                </a:solidFill>
                <a:latin typeface="Arial"/>
                <a:ea typeface="Times New Roman"/>
                <a:cs typeface="Times New Roman"/>
              </a:rPr>
              <a:t>Assessment/Diagnosis</a:t>
            </a:r>
            <a:endParaRPr lang="en-US" sz="4000" u="sng" dirty="0">
              <a:solidFill>
                <a:schemeClr val="tx2"/>
              </a:solidFill>
            </a:endParaRPr>
          </a:p>
        </p:txBody>
      </p:sp>
      <p:sp>
        <p:nvSpPr>
          <p:cNvPr id="3" name="Content Placeholder 2"/>
          <p:cNvSpPr>
            <a:spLocks noGrp="1"/>
          </p:cNvSpPr>
          <p:nvPr>
            <p:ph idx="1"/>
          </p:nvPr>
        </p:nvSpPr>
        <p:spPr/>
        <p:txBody>
          <a:bodyPr>
            <a:normAutofit fontScale="77500" lnSpcReduction="20000"/>
          </a:bodyPr>
          <a:lstStyle/>
          <a:p>
            <a:pPr marL="1200150" marR="66675" indent="0" algn="just">
              <a:lnSpc>
                <a:spcPct val="115000"/>
              </a:lnSpc>
              <a:spcBef>
                <a:spcPts val="750"/>
              </a:spcBef>
              <a:spcAft>
                <a:spcPts val="1350"/>
              </a:spcAft>
              <a:buNone/>
            </a:pPr>
            <a:r>
              <a:rPr lang="en-US" b="1" dirty="0" smtClean="0">
                <a:solidFill>
                  <a:srgbClr val="FF0000"/>
                </a:solidFill>
                <a:effectLst/>
                <a:latin typeface="Arial"/>
                <a:ea typeface="Times New Roman"/>
                <a:cs typeface="Times New Roman"/>
              </a:rPr>
              <a:t>The ability to detect an </a:t>
            </a:r>
            <a:r>
              <a:rPr lang="en-US" b="1" dirty="0" smtClean="0">
                <a:solidFill>
                  <a:srgbClr val="FF0000"/>
                </a:solidFill>
                <a:effectLst/>
                <a:latin typeface="Arial"/>
                <a:ea typeface="Times New Roman"/>
                <a:cs typeface="Times New Roman"/>
              </a:rPr>
              <a:t>incident </a:t>
            </a:r>
            <a:r>
              <a:rPr lang="en-US" b="1" dirty="0" smtClean="0">
                <a:solidFill>
                  <a:schemeClr val="bg2">
                    <a:lumMod val="10000"/>
                  </a:schemeClr>
                </a:solidFill>
                <a:latin typeface="Arial"/>
                <a:ea typeface="Times New Roman"/>
                <a:cs typeface="Times New Roman"/>
              </a:rPr>
              <a:t>(how will the community find out it is going to happen or has happened)</a:t>
            </a:r>
            <a:r>
              <a:rPr lang="en-US" b="1" dirty="0" smtClean="0">
                <a:solidFill>
                  <a:srgbClr val="FF0000"/>
                </a:solidFill>
                <a:effectLst/>
                <a:latin typeface="Arial"/>
                <a:ea typeface="Times New Roman"/>
                <a:cs typeface="Times New Roman"/>
              </a:rPr>
              <a:t>, </a:t>
            </a:r>
            <a:r>
              <a:rPr lang="en-US" b="1" dirty="0" smtClean="0">
                <a:solidFill>
                  <a:srgbClr val="FF0000"/>
                </a:solidFill>
                <a:effectLst/>
                <a:latin typeface="Arial"/>
                <a:ea typeface="Times New Roman"/>
                <a:cs typeface="Times New Roman"/>
              </a:rPr>
              <a:t>determine its </a:t>
            </a:r>
            <a:r>
              <a:rPr lang="en-US" b="1" dirty="0" smtClean="0">
                <a:solidFill>
                  <a:srgbClr val="FF0000"/>
                </a:solidFill>
                <a:effectLst/>
                <a:latin typeface="Arial"/>
                <a:ea typeface="Times New Roman"/>
                <a:cs typeface="Times New Roman"/>
              </a:rPr>
              <a:t>impact</a:t>
            </a:r>
            <a:r>
              <a:rPr lang="en-US" b="1" dirty="0" smtClean="0">
                <a:solidFill>
                  <a:schemeClr val="bg2">
                    <a:lumMod val="10000"/>
                  </a:schemeClr>
                </a:solidFill>
                <a:effectLst/>
                <a:latin typeface="Arial"/>
                <a:ea typeface="Times New Roman"/>
                <a:cs typeface="Times New Roman"/>
              </a:rPr>
              <a:t>(how bad is it)</a:t>
            </a:r>
            <a:r>
              <a:rPr lang="en-US" b="1" dirty="0" smtClean="0">
                <a:solidFill>
                  <a:srgbClr val="FF0000"/>
                </a:solidFill>
                <a:effectLst/>
                <a:latin typeface="Arial"/>
                <a:ea typeface="Times New Roman"/>
                <a:cs typeface="Times New Roman"/>
              </a:rPr>
              <a:t>, </a:t>
            </a:r>
            <a:r>
              <a:rPr lang="en-US" b="1" dirty="0" smtClean="0">
                <a:solidFill>
                  <a:srgbClr val="FF0000"/>
                </a:solidFill>
                <a:effectLst/>
                <a:latin typeface="Arial"/>
                <a:ea typeface="Times New Roman"/>
                <a:cs typeface="Times New Roman"/>
              </a:rPr>
              <a:t>classify the </a:t>
            </a:r>
            <a:r>
              <a:rPr lang="en-US" b="1" dirty="0" smtClean="0">
                <a:solidFill>
                  <a:srgbClr val="FF0000"/>
                </a:solidFill>
                <a:effectLst/>
                <a:latin typeface="Arial"/>
                <a:ea typeface="Times New Roman"/>
                <a:cs typeface="Times New Roman"/>
              </a:rPr>
              <a:t>incident</a:t>
            </a:r>
            <a:r>
              <a:rPr lang="en-US" b="1" dirty="0" smtClean="0">
                <a:solidFill>
                  <a:schemeClr val="bg2">
                    <a:lumMod val="10000"/>
                  </a:schemeClr>
                </a:solidFill>
                <a:latin typeface="Arial"/>
                <a:ea typeface="Times New Roman"/>
                <a:cs typeface="Times New Roman"/>
              </a:rPr>
              <a:t>(is it top secret, general public knowledge, classified)</a:t>
            </a:r>
            <a:r>
              <a:rPr lang="en-US" b="1" dirty="0" smtClean="0">
                <a:solidFill>
                  <a:srgbClr val="FF0000"/>
                </a:solidFill>
                <a:effectLst/>
                <a:latin typeface="Arial"/>
                <a:ea typeface="Times New Roman"/>
                <a:cs typeface="Times New Roman"/>
              </a:rPr>
              <a:t>, </a:t>
            </a:r>
            <a:r>
              <a:rPr lang="en-US" b="1" dirty="0" smtClean="0">
                <a:solidFill>
                  <a:srgbClr val="FF0000"/>
                </a:solidFill>
                <a:effectLst/>
                <a:latin typeface="Arial"/>
                <a:ea typeface="Times New Roman"/>
                <a:cs typeface="Times New Roman"/>
              </a:rPr>
              <a:t>conduct environmental </a:t>
            </a:r>
            <a:r>
              <a:rPr lang="en-US" b="1" dirty="0" smtClean="0">
                <a:solidFill>
                  <a:srgbClr val="FF0000"/>
                </a:solidFill>
                <a:effectLst/>
                <a:latin typeface="Arial"/>
                <a:ea typeface="Times New Roman"/>
                <a:cs typeface="Times New Roman"/>
              </a:rPr>
              <a:t>monitoring</a:t>
            </a:r>
            <a:r>
              <a:rPr lang="en-US" b="1" dirty="0" smtClean="0">
                <a:solidFill>
                  <a:schemeClr val="bg2">
                    <a:lumMod val="10000"/>
                  </a:schemeClr>
                </a:solidFill>
                <a:effectLst/>
                <a:latin typeface="Arial"/>
                <a:ea typeface="Times New Roman"/>
                <a:cs typeface="Times New Roman"/>
              </a:rPr>
              <a:t>(did it harm the environment),</a:t>
            </a:r>
            <a:r>
              <a:rPr lang="en-US" b="1" dirty="0" smtClean="0">
                <a:solidFill>
                  <a:srgbClr val="FF0000"/>
                </a:solidFill>
                <a:effectLst/>
                <a:latin typeface="Arial"/>
                <a:ea typeface="Times New Roman"/>
                <a:cs typeface="Times New Roman"/>
              </a:rPr>
              <a:t>and </a:t>
            </a:r>
            <a:r>
              <a:rPr lang="en-US" b="1" dirty="0" smtClean="0">
                <a:solidFill>
                  <a:srgbClr val="FF0000"/>
                </a:solidFill>
                <a:effectLst/>
                <a:latin typeface="Arial"/>
                <a:ea typeface="Times New Roman"/>
                <a:cs typeface="Times New Roman"/>
              </a:rPr>
              <a:t>make government-to-government </a:t>
            </a:r>
            <a:r>
              <a:rPr lang="en-US" b="1" dirty="0" smtClean="0">
                <a:solidFill>
                  <a:srgbClr val="FF0000"/>
                </a:solidFill>
                <a:effectLst/>
                <a:latin typeface="Arial"/>
                <a:ea typeface="Times New Roman"/>
                <a:cs typeface="Times New Roman"/>
              </a:rPr>
              <a:t>notifications </a:t>
            </a:r>
            <a:r>
              <a:rPr lang="en-US" b="1" dirty="0" smtClean="0">
                <a:effectLst/>
                <a:latin typeface="Arial"/>
                <a:ea typeface="Times New Roman"/>
                <a:cs typeface="Times New Roman"/>
              </a:rPr>
              <a:t>(how will governments talk to each other about this?  mail, e-mail, phone, conferences, etc.)</a:t>
            </a:r>
            <a:r>
              <a:rPr lang="en-US" b="1" dirty="0" smtClean="0">
                <a:solidFill>
                  <a:srgbClr val="FF0000"/>
                </a:solidFill>
                <a:effectLst/>
                <a:latin typeface="Arial"/>
                <a:ea typeface="Times New Roman"/>
                <a:cs typeface="Times New Roman"/>
              </a:rPr>
              <a:t>. </a:t>
            </a:r>
            <a:endParaRPr lang="en-US" sz="3600" b="1" dirty="0">
              <a:solidFill>
                <a:srgbClr val="FF0000"/>
              </a:solidFill>
              <a:ea typeface="Calibri"/>
              <a:cs typeface="Times New Roman"/>
            </a:endParaRPr>
          </a:p>
          <a:p>
            <a:endParaRPr lang="en-US" dirty="0"/>
          </a:p>
        </p:txBody>
      </p:sp>
    </p:spTree>
    <p:extLst>
      <p:ext uri="{BB962C8B-B14F-4D97-AF65-F5344CB8AC3E}">
        <p14:creationId xmlns:p14="http://schemas.microsoft.com/office/powerpoint/2010/main" val="33379054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area 2 notes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112072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1200150" marR="66675" indent="0" algn="just">
              <a:lnSpc>
                <a:spcPct val="115000"/>
              </a:lnSpc>
              <a:spcBef>
                <a:spcPts val="750"/>
              </a:spcBef>
              <a:spcAft>
                <a:spcPts val="1350"/>
              </a:spcAft>
              <a:buNone/>
            </a:pPr>
            <a:r>
              <a:rPr lang="en-US" b="1" dirty="0" smtClean="0">
                <a:solidFill>
                  <a:srgbClr val="FF0000"/>
                </a:solidFill>
                <a:effectLst/>
                <a:latin typeface="Arial"/>
                <a:ea typeface="Times New Roman"/>
                <a:cs typeface="Times New Roman"/>
              </a:rPr>
              <a:t>The ability to direct, control, and coordinate a </a:t>
            </a:r>
            <a:r>
              <a:rPr lang="en-US" b="1" dirty="0" smtClean="0">
                <a:solidFill>
                  <a:srgbClr val="FF0000"/>
                </a:solidFill>
                <a:effectLst/>
                <a:latin typeface="Arial"/>
                <a:ea typeface="Times New Roman"/>
                <a:cs typeface="Times New Roman"/>
              </a:rPr>
              <a:t>response </a:t>
            </a:r>
            <a:r>
              <a:rPr lang="en-US" b="1" dirty="0" smtClean="0">
                <a:effectLst/>
                <a:latin typeface="Arial"/>
                <a:ea typeface="Times New Roman"/>
                <a:cs typeface="Times New Roman"/>
              </a:rPr>
              <a:t>(how are we going to control the situation and tell everyone how we are going to control it)</a:t>
            </a:r>
            <a:r>
              <a:rPr lang="en-US" b="1" dirty="0" smtClean="0">
                <a:solidFill>
                  <a:srgbClr val="FF0000"/>
                </a:solidFill>
                <a:effectLst/>
                <a:latin typeface="Arial"/>
                <a:ea typeface="Times New Roman"/>
                <a:cs typeface="Times New Roman"/>
              </a:rPr>
              <a:t>; </a:t>
            </a:r>
            <a:r>
              <a:rPr lang="en-US" b="1" dirty="0" smtClean="0">
                <a:solidFill>
                  <a:srgbClr val="FF0000"/>
                </a:solidFill>
                <a:effectLst/>
                <a:latin typeface="Arial"/>
                <a:ea typeface="Times New Roman"/>
                <a:cs typeface="Times New Roman"/>
              </a:rPr>
              <a:t>provide emergency public information to the population at risk and the population at large; and manage resources - this outcome includes direction and control through the Incident Command System (ICS), Emergency Operations Center (EOC), and Joint Information Center (JIC).</a:t>
            </a:r>
            <a:endParaRPr lang="en-US" sz="3600" b="1" dirty="0">
              <a:solidFill>
                <a:srgbClr val="FF0000"/>
              </a:solidFill>
              <a:ea typeface="Calibri"/>
              <a:cs typeface="Times New Roman"/>
            </a:endParaRPr>
          </a:p>
        </p:txBody>
      </p:sp>
      <p:sp>
        <p:nvSpPr>
          <p:cNvPr id="2" name="Title 1"/>
          <p:cNvSpPr>
            <a:spLocks noGrp="1"/>
          </p:cNvSpPr>
          <p:nvPr>
            <p:ph type="title"/>
          </p:nvPr>
        </p:nvSpPr>
        <p:spPr/>
        <p:txBody>
          <a:bodyPr>
            <a:noAutofit/>
          </a:bodyPr>
          <a:lstStyle/>
          <a:p>
            <a:r>
              <a:rPr lang="en-US" sz="4000" b="1" u="sng" dirty="0" smtClean="0">
                <a:solidFill>
                  <a:schemeClr val="tx2"/>
                </a:solidFill>
                <a:latin typeface="Arial"/>
                <a:ea typeface="Times New Roman"/>
                <a:cs typeface="Times New Roman"/>
              </a:rPr>
              <a:t>3-Emergency </a:t>
            </a:r>
            <a:r>
              <a:rPr lang="en-US" sz="4000" b="1" u="sng" dirty="0">
                <a:solidFill>
                  <a:schemeClr val="tx2"/>
                </a:solidFill>
                <a:latin typeface="Arial"/>
                <a:ea typeface="Times New Roman"/>
                <a:cs typeface="Times New Roman"/>
              </a:rPr>
              <a:t>Management/Response</a:t>
            </a:r>
            <a:endParaRPr lang="en-US" sz="4000" u="sng" dirty="0">
              <a:solidFill>
                <a:schemeClr val="tx2"/>
              </a:solidFill>
            </a:endParaRPr>
          </a:p>
        </p:txBody>
      </p:sp>
    </p:spTree>
    <p:extLst>
      <p:ext uri="{BB962C8B-B14F-4D97-AF65-F5344CB8AC3E}">
        <p14:creationId xmlns:p14="http://schemas.microsoft.com/office/powerpoint/2010/main" val="4069895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area 3</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008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666</Words>
  <Application>Microsoft Office PowerPoint</Application>
  <PresentationFormat>On-screen Show (4:3)</PresentationFormat>
  <Paragraphs>43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Homeland Security Planning Scenarios</vt:lpstr>
      <vt:lpstr>Homeland Security Disaster Scenarios</vt:lpstr>
      <vt:lpstr>MISSION AREAS</vt:lpstr>
      <vt:lpstr>The ability to prevent (stop), deter(stop it very quickly after it starts), or protect against terrorist actions. </vt:lpstr>
      <vt:lpstr>Notes over Mission area 1</vt:lpstr>
      <vt:lpstr>2-Emergency Assessment/Diagnosis</vt:lpstr>
      <vt:lpstr>Mission area 2 notes</vt:lpstr>
      <vt:lpstr>3-Emergency Management/Response</vt:lpstr>
      <vt:lpstr>Mission area 3</vt:lpstr>
      <vt:lpstr>4-Incident/Hazard Mitigation</vt:lpstr>
      <vt:lpstr>Mission Area 4</vt:lpstr>
      <vt:lpstr>Public Protection</vt:lpstr>
      <vt:lpstr>Victim Care </vt:lpstr>
      <vt:lpstr>Investigation/Apprehension</vt:lpstr>
      <vt:lpstr>Recovery/Remediation</vt:lpstr>
      <vt:lpstr>WEBSITES THAT MAY BE HELPFUL TO YOU.</vt:lpstr>
      <vt:lpstr>PowerPoint Presentation</vt:lpstr>
      <vt:lpstr>PowerPoint Presentation</vt:lpstr>
    </vt:vector>
  </TitlesOfParts>
  <Company>Polk County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Blevins, Angela</dc:creator>
  <cp:lastModifiedBy>Blevins, Angela</cp:lastModifiedBy>
  <cp:revision>40</cp:revision>
  <dcterms:created xsi:type="dcterms:W3CDTF">2013-05-15T13:17:45Z</dcterms:created>
  <dcterms:modified xsi:type="dcterms:W3CDTF">2013-05-20T18:43:10Z</dcterms:modified>
</cp:coreProperties>
</file>